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0" r:id="rId1"/>
  </p:sldMasterIdLst>
  <p:notesMasterIdLst>
    <p:notesMasterId r:id="rId3"/>
  </p:notesMasterIdLst>
  <p:sldIdLst>
    <p:sldId id="256" r:id="rId2"/>
  </p:sldIdLst>
  <p:sldSz cx="6858000" cy="9144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657" autoAdjust="0"/>
  </p:normalViewPr>
  <p:slideViewPr>
    <p:cSldViewPr>
      <p:cViewPr>
        <p:scale>
          <a:sx n="93" d="100"/>
          <a:sy n="93" d="100"/>
        </p:scale>
        <p:origin x="-3048" y="-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CE3849-0139-4E5F-8E0A-2B59A7712815}" type="datetimeFigureOut">
              <a:rPr lang="en-CA" smtClean="0"/>
              <a:pPr/>
              <a:t>13/07/2017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046B21A-C232-471D-8533-48CB9A669D91}" type="slidenum">
              <a:rPr lang="en-CA" smtClean="0"/>
              <a:pPr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16966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3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BA31A-7479-44EC-B458-2FADCB59D5A1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C0885E-0BC0-4DC7-898B-A8025F036BD3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9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E53A0-09F6-4E35-8940-7E6FF784D21F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16822-84FB-4493-A285-7C9BBF0F7542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4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4410C-745D-47C6-9A42-5B8D20092121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916E-E9A7-482C-A905-676FACBB91E4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3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3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D8CC5-545E-440B-A1A8-9C8B17FC18A1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C176C-884A-4F6E-9938-33A105A48CDB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5EF49-EC41-47C1-8B53-51BA347F33A6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4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91" y="364073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4" y="1913473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FD4AD-C70E-4754-8108-301385212EA0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E185D-6881-4BC3-ACED-7BC72FA30810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6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3A1AE-EACB-4986-93FD-4AFDE4D9680D}" type="datetime1">
              <a:rPr lang="en-US" smtClean="0"/>
              <a:pPr/>
              <a:t>7/13/2017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40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Recruitment_Poster; Version 1; June 1, 2015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40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3578B-3E19-472C-9299-6E83547A413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0" y="6781800"/>
            <a:ext cx="6858000" cy="457200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37" name="Text Box 10"/>
          <p:cNvSpPr txBox="1">
            <a:spLocks noChangeArrowheads="1"/>
          </p:cNvSpPr>
          <p:nvPr/>
        </p:nvSpPr>
        <p:spPr bwMode="auto">
          <a:xfrm rot="16200000" flipV="1">
            <a:off x="-639124" y="7936962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" name="Title 20"/>
          <p:cNvSpPr>
            <a:spLocks noGrp="1"/>
          </p:cNvSpPr>
          <p:nvPr>
            <p:ph type="title"/>
          </p:nvPr>
        </p:nvSpPr>
        <p:spPr>
          <a:xfrm>
            <a:off x="0" y="6708536"/>
            <a:ext cx="6858000" cy="5270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600" dirty="0" smtClean="0"/>
              <a:t>For more information please contact Daniel Saltel</a:t>
            </a:r>
            <a:br>
              <a:rPr lang="en-US" sz="1600" dirty="0" smtClean="0"/>
            </a:br>
            <a:r>
              <a:rPr lang="en-US" sz="1600" dirty="0" smtClean="0"/>
              <a:t>Department of Community Health Science, University of Manitoba</a:t>
            </a:r>
            <a:endParaRPr lang="en-US" sz="1600" dirty="0"/>
          </a:p>
        </p:txBody>
      </p:sp>
      <p:sp>
        <p:nvSpPr>
          <p:cNvPr id="43" name="Text Box 10"/>
          <p:cNvSpPr txBox="1">
            <a:spLocks noChangeArrowheads="1"/>
          </p:cNvSpPr>
          <p:nvPr/>
        </p:nvSpPr>
        <p:spPr bwMode="auto">
          <a:xfrm rot="16200000" flipV="1">
            <a:off x="-64038" y="7936962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4" name="Text Box 10"/>
          <p:cNvSpPr txBox="1">
            <a:spLocks noChangeArrowheads="1"/>
          </p:cNvSpPr>
          <p:nvPr/>
        </p:nvSpPr>
        <p:spPr bwMode="auto">
          <a:xfrm rot="16200000" flipV="1">
            <a:off x="503876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 rot="16200000" flipV="1">
            <a:off x="1078962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 rot="16200000" flipV="1">
            <a:off x="1646876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7" name="Text Box 10"/>
          <p:cNvSpPr txBox="1">
            <a:spLocks noChangeArrowheads="1"/>
          </p:cNvSpPr>
          <p:nvPr/>
        </p:nvSpPr>
        <p:spPr bwMode="auto">
          <a:xfrm rot="16200000" flipV="1">
            <a:off x="2221962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 rot="16200000" flipV="1">
            <a:off x="2789876" y="7971686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9" name="Text Box 10"/>
          <p:cNvSpPr txBox="1">
            <a:spLocks noChangeArrowheads="1"/>
          </p:cNvSpPr>
          <p:nvPr/>
        </p:nvSpPr>
        <p:spPr bwMode="auto">
          <a:xfrm rot="16200000" flipV="1">
            <a:off x="3364962" y="7971686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0" name="Text Box 10"/>
          <p:cNvSpPr txBox="1">
            <a:spLocks noChangeArrowheads="1"/>
          </p:cNvSpPr>
          <p:nvPr/>
        </p:nvSpPr>
        <p:spPr bwMode="auto">
          <a:xfrm rot="16200000" flipV="1">
            <a:off x="3932876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" name="Text Box 10"/>
          <p:cNvSpPr txBox="1">
            <a:spLocks noChangeArrowheads="1"/>
          </p:cNvSpPr>
          <p:nvPr/>
        </p:nvSpPr>
        <p:spPr bwMode="auto">
          <a:xfrm rot="16200000" flipV="1">
            <a:off x="4507962" y="7954324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2" name="Text Box 10"/>
          <p:cNvSpPr txBox="1">
            <a:spLocks noChangeArrowheads="1"/>
          </p:cNvSpPr>
          <p:nvPr/>
        </p:nvSpPr>
        <p:spPr bwMode="auto">
          <a:xfrm rot="16200000" flipV="1">
            <a:off x="5075876" y="7971686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Research Study Memory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b="1" dirty="0" smtClean="0">
                <a:latin typeface="Calibri" pitchFamily="34" charset="0"/>
              </a:rPr>
              <a:t>Daniel Saltel </a:t>
            </a:r>
            <a:r>
              <a:rPr lang="en-US" sz="900" dirty="0" smtClean="0">
                <a:latin typeface="Calibri" pitchFamily="34" charset="0"/>
              </a:rPr>
              <a:t>(204)-257-7145</a:t>
            </a:r>
          </a:p>
          <a:p>
            <a:pPr lvl="0" algn="just" fontAlgn="base">
              <a:spcBef>
                <a:spcPct val="0"/>
              </a:spcBef>
            </a:pPr>
            <a:r>
              <a:rPr lang="en-US" sz="900" dirty="0" smtClean="0">
                <a:latin typeface="Calibri" pitchFamily="34" charset="0"/>
              </a:rPr>
              <a:t>Email: umsalt23@myumanitoba.ca</a:t>
            </a:r>
            <a:endParaRPr lang="en-US" sz="900" dirty="0" smtClean="0"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" name="Text Box 10"/>
          <p:cNvSpPr txBox="1">
            <a:spLocks noChangeArrowheads="1"/>
          </p:cNvSpPr>
          <p:nvPr/>
        </p:nvSpPr>
        <p:spPr bwMode="auto">
          <a:xfrm rot="16200000" flipV="1">
            <a:off x="5650962" y="7971686"/>
            <a:ext cx="1846162" cy="567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Research Study Memory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Daniel Saltel </a:t>
            </a: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(204)-</a:t>
            </a:r>
            <a:r>
              <a:rPr lang="en-US" sz="900" dirty="0" smtClean="0">
                <a:latin typeface="Calibri" pitchFamily="34" charset="0"/>
              </a:rPr>
              <a:t>257-7145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  <a:p>
            <a:pPr lvl="0" algn="just" fontAlgn="base">
              <a:spcBef>
                <a:spcPct val="0"/>
              </a:spcBef>
            </a:pPr>
            <a:r>
              <a: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Email: </a:t>
            </a:r>
            <a:r>
              <a:rPr lang="en-US" sz="900" dirty="0" smtClean="0">
                <a:latin typeface="Calibri" pitchFamily="34" charset="0"/>
              </a:rPr>
              <a:t>umsalt23@myumanitoba.ca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914400"/>
            <a:ext cx="67056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500" b="1" dirty="0" smtClean="0"/>
              <a:t>WHAT IS THIS STUDY ABOUT?</a:t>
            </a:r>
            <a:r>
              <a:rPr lang="en-US" sz="1500" dirty="0" smtClean="0"/>
              <a:t> This study explores assistance with memory by methods such as checklists, diaries, and strategies that are tailored to a participant’s needs of daily life.</a:t>
            </a:r>
            <a:endParaRPr lang="en-CA" sz="1500" dirty="0" smtClean="0"/>
          </a:p>
          <a:p>
            <a:pPr algn="just"/>
            <a:r>
              <a:rPr lang="en-US" sz="1500" dirty="0"/>
              <a:t> </a:t>
            </a:r>
            <a:endParaRPr lang="en-US" sz="1500" dirty="0" smtClean="0"/>
          </a:p>
          <a:p>
            <a:pPr algn="just"/>
            <a:r>
              <a:rPr lang="en-GB" sz="1500" b="1" dirty="0" smtClean="0"/>
              <a:t>WHAT </a:t>
            </a:r>
            <a:r>
              <a:rPr lang="en-GB" sz="1500" b="1" dirty="0"/>
              <a:t>IS REQUIRED? </a:t>
            </a:r>
            <a:r>
              <a:rPr lang="en-CA" sz="1500" dirty="0" smtClean="0"/>
              <a:t>The intervention will consist of: a) attending three weekly one hour sessions with the researcher; and b) completing daily checklists and diaries in between the sessions. The tasks will take less than 30 minutes a day, and the entire involvement in the study should total less than 10 hours</a:t>
            </a:r>
            <a:r>
              <a:rPr lang="en-US" sz="1500" dirty="0" smtClean="0"/>
              <a:t>.  The tasks may be performed independently by the participant or with assistance from a person such as a caregiver.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b="1" dirty="0" smtClean="0"/>
              <a:t>WHAT ARE THE TASKS? </a:t>
            </a:r>
            <a:r>
              <a:rPr lang="en-US" sz="1500" dirty="0" smtClean="0"/>
              <a:t>Participants choose the tasks according to their own memory goals. Goals </a:t>
            </a:r>
            <a:r>
              <a:rPr lang="en-US" sz="1500" dirty="0"/>
              <a:t>may </a:t>
            </a:r>
            <a:r>
              <a:rPr lang="en-US" sz="1500" dirty="0" smtClean="0"/>
              <a:t>involve </a:t>
            </a:r>
            <a:r>
              <a:rPr lang="en-US" sz="1500" dirty="0"/>
              <a:t>Activities of </a:t>
            </a:r>
            <a:r>
              <a:rPr lang="en-US" sz="1500" dirty="0" smtClean="0"/>
              <a:t>Daily Living </a:t>
            </a:r>
            <a:r>
              <a:rPr lang="en-US" sz="1500" dirty="0"/>
              <a:t>(ADL</a:t>
            </a:r>
            <a:r>
              <a:rPr lang="en-US" sz="1500" dirty="0" smtClean="0"/>
              <a:t>) </a:t>
            </a:r>
            <a:r>
              <a:rPr lang="en-US" sz="1500" dirty="0"/>
              <a:t>or Instrumental Activities of Daily Living (</a:t>
            </a:r>
            <a:r>
              <a:rPr lang="en-US" sz="1500" dirty="0" smtClean="0"/>
              <a:t>IADL). Goals may involve tasks such as remembering names, keys, appointments, or birthdates.</a:t>
            </a:r>
            <a:endParaRPr lang="en-US" sz="1500" b="1" dirty="0" smtClean="0"/>
          </a:p>
          <a:p>
            <a:pPr algn="just"/>
            <a:endParaRPr lang="en-US" sz="1500" b="1" dirty="0" smtClean="0"/>
          </a:p>
          <a:p>
            <a:pPr algn="just"/>
            <a:r>
              <a:rPr lang="en-US" sz="1500" b="1" dirty="0" smtClean="0"/>
              <a:t>WHERE IS THE STUDY BEING CONDUCTED?</a:t>
            </a:r>
            <a:r>
              <a:rPr lang="en-US" sz="1500" dirty="0" smtClean="0"/>
              <a:t> The three sessions and memory tasks will </a:t>
            </a:r>
            <a:r>
              <a:rPr lang="en-US" sz="1500" dirty="0"/>
              <a:t>take place </a:t>
            </a:r>
            <a:r>
              <a:rPr lang="en-US" sz="1500" dirty="0" smtClean="0"/>
              <a:t>at locations that the participant chooses. The location may be at the participant’s residence or at a public place such as a coffee shop. </a:t>
            </a:r>
          </a:p>
          <a:p>
            <a:pPr algn="just"/>
            <a:endParaRPr lang="en-US" sz="1500" dirty="0"/>
          </a:p>
          <a:p>
            <a:pPr algn="just"/>
            <a:r>
              <a:rPr lang="en-US" sz="1500" b="1" dirty="0" smtClean="0"/>
              <a:t>WHO IS ELIGIBLE TO PARTICIPATE? </a:t>
            </a:r>
            <a:r>
              <a:rPr lang="en-US" sz="1500" dirty="0" smtClean="0"/>
              <a:t>Participants must be aged 55 and over. </a:t>
            </a:r>
          </a:p>
          <a:p>
            <a:pPr algn="just"/>
            <a:endParaRPr lang="en-US" sz="1500" b="1" dirty="0"/>
          </a:p>
          <a:p>
            <a:pPr algn="just"/>
            <a:r>
              <a:rPr lang="en-US" sz="1500" b="1" dirty="0" smtClean="0"/>
              <a:t>WHAT IS STUDY USED FOR?</a:t>
            </a:r>
            <a:r>
              <a:rPr lang="en-US" sz="1500" dirty="0" smtClean="0"/>
              <a:t> The study is Daniel </a:t>
            </a:r>
            <a:r>
              <a:rPr lang="en-US" sz="1500" dirty="0" err="1" smtClean="0"/>
              <a:t>Saltel’s</a:t>
            </a:r>
            <a:r>
              <a:rPr lang="en-US" sz="1500" dirty="0" smtClean="0"/>
              <a:t> Master’s thesis. It is hoped that it will help to develop tools to assist people with memory in daily living in </a:t>
            </a:r>
            <a:r>
              <a:rPr lang="en-US" sz="1500" smtClean="0"/>
              <a:t>the future.</a:t>
            </a:r>
            <a:endParaRPr lang="en-US" sz="1500" b="1" dirty="0"/>
          </a:p>
        </p:txBody>
      </p:sp>
      <p:sp>
        <p:nvSpPr>
          <p:cNvPr id="19" name="Rectangle 18"/>
          <p:cNvSpPr/>
          <p:nvPr/>
        </p:nvSpPr>
        <p:spPr>
          <a:xfrm>
            <a:off x="1905000" y="533400"/>
            <a:ext cx="4953000" cy="3018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Participants Needed </a:t>
            </a:r>
            <a:r>
              <a:rPr lang="en-US" sz="1400" b="1" dirty="0">
                <a:solidFill>
                  <a:schemeClr val="tx1"/>
                </a:solidFill>
              </a:rPr>
              <a:t>for Research </a:t>
            </a:r>
            <a:r>
              <a:rPr lang="en-US" sz="1400" b="1" dirty="0" smtClean="0">
                <a:solidFill>
                  <a:schemeClr val="tx1"/>
                </a:solidFill>
              </a:rPr>
              <a:t>Study</a:t>
            </a:r>
          </a:p>
        </p:txBody>
      </p:sp>
      <p:pic>
        <p:nvPicPr>
          <p:cNvPr id="20" name="Picture 14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653540" cy="566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Picture 20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1980"/>
            <a:ext cx="1905000" cy="160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72"/>
          <p:cNvSpPr txBox="1">
            <a:spLocks noChangeArrowheads="1"/>
          </p:cNvSpPr>
          <p:nvPr/>
        </p:nvSpPr>
        <p:spPr bwMode="auto">
          <a:xfrm>
            <a:off x="1905000" y="0"/>
            <a:ext cx="4953000" cy="55399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square" tIns="0" bIns="0">
            <a:spAutoFit/>
          </a:bodyPr>
          <a:lstStyle/>
          <a:p>
            <a:pPr eaLnBrk="0" hangingPunct="0"/>
            <a:r>
              <a:rPr lang="en-US" b="1" i="1" dirty="0" smtClean="0">
                <a:solidFill>
                  <a:srgbClr val="FFFFFF"/>
                </a:solidFill>
                <a:latin typeface="Century Gothic" pitchFamily="34" charset="0"/>
                <a:ea typeface="Calibri" pitchFamily="34" charset="0"/>
                <a:cs typeface="Calibri" pitchFamily="34" charset="0"/>
              </a:rPr>
              <a:t>    Examining the Effect of a Simple  </a:t>
            </a:r>
          </a:p>
          <a:p>
            <a:pPr eaLnBrk="0" hangingPunct="0"/>
            <a:r>
              <a:rPr lang="en-US" b="1" i="1" dirty="0" smtClean="0">
                <a:solidFill>
                  <a:srgbClr val="FFFFFF"/>
                </a:solidFill>
                <a:latin typeface="Century Gothic" pitchFamily="34" charset="0"/>
                <a:ea typeface="Calibri" pitchFamily="34" charset="0"/>
                <a:cs typeface="Calibri" pitchFamily="34" charset="0"/>
              </a:rPr>
              <a:t>                     Memory Tool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0" y="0"/>
            <a:ext cx="1905000" cy="8352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</TotalTime>
  <Words>199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For more information please contact Daniel Saltel Department of Community Health Science, University of Manitoba</vt:lpstr>
    </vt:vector>
  </TitlesOfParts>
  <Company>University of Manitoba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xyz</dc:creator>
  <cp:lastModifiedBy>hegrad</cp:lastModifiedBy>
  <cp:revision>63</cp:revision>
  <cp:lastPrinted>2017-07-12T23:37:43Z</cp:lastPrinted>
  <dcterms:created xsi:type="dcterms:W3CDTF">2011-01-22T22:54:01Z</dcterms:created>
  <dcterms:modified xsi:type="dcterms:W3CDTF">2017-07-13T15:20:38Z</dcterms:modified>
</cp:coreProperties>
</file>